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7" r:id="rId1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9" autoAdjust="0"/>
    <p:restoredTop sz="94660"/>
  </p:normalViewPr>
  <p:slideViewPr>
    <p:cSldViewPr snapToGrid="0">
      <p:cViewPr varScale="1">
        <p:scale>
          <a:sx n="63" d="100"/>
          <a:sy n="63" d="100"/>
        </p:scale>
        <p:origin x="2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D17B-EF3A-494F-8C8C-C70A593C37B0}" type="datetimeFigureOut">
              <a:rPr lang="el-GR" smtClean="0"/>
              <a:t>25/4/18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E610-6911-4A35-883B-9398ADD9EA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9521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D17B-EF3A-494F-8C8C-C70A593C37B0}" type="datetimeFigureOut">
              <a:rPr lang="el-GR" smtClean="0"/>
              <a:t>25/4/18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E610-6911-4A35-883B-9398ADD9EA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8522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D17B-EF3A-494F-8C8C-C70A593C37B0}" type="datetimeFigureOut">
              <a:rPr lang="el-GR" smtClean="0"/>
              <a:t>25/4/18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E610-6911-4A35-883B-9398ADD9EA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2887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D17B-EF3A-494F-8C8C-C70A593C37B0}" type="datetimeFigureOut">
              <a:rPr lang="el-GR" smtClean="0"/>
              <a:t>25/4/18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E610-6911-4A35-883B-9398ADD9EA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1532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D17B-EF3A-494F-8C8C-C70A593C37B0}" type="datetimeFigureOut">
              <a:rPr lang="el-GR" smtClean="0"/>
              <a:t>25/4/18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E610-6911-4A35-883B-9398ADD9EA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4320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D17B-EF3A-494F-8C8C-C70A593C37B0}" type="datetimeFigureOut">
              <a:rPr lang="el-GR" smtClean="0"/>
              <a:t>25/4/18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E610-6911-4A35-883B-9398ADD9EA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9710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D17B-EF3A-494F-8C8C-C70A593C37B0}" type="datetimeFigureOut">
              <a:rPr lang="el-GR" smtClean="0"/>
              <a:t>25/4/18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E610-6911-4A35-883B-9398ADD9EA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538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D17B-EF3A-494F-8C8C-C70A593C37B0}" type="datetimeFigureOut">
              <a:rPr lang="el-GR" smtClean="0"/>
              <a:t>25/4/18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E610-6911-4A35-883B-9398ADD9EA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881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D17B-EF3A-494F-8C8C-C70A593C37B0}" type="datetimeFigureOut">
              <a:rPr lang="el-GR" smtClean="0"/>
              <a:t>25/4/18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E610-6911-4A35-883B-9398ADD9EA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1151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D17B-EF3A-494F-8C8C-C70A593C37B0}" type="datetimeFigureOut">
              <a:rPr lang="el-GR" smtClean="0"/>
              <a:t>25/4/18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E610-6911-4A35-883B-9398ADD9EA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0740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D17B-EF3A-494F-8C8C-C70A593C37B0}" type="datetimeFigureOut">
              <a:rPr lang="el-GR" smtClean="0"/>
              <a:t>25/4/18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E610-6911-4A35-883B-9398ADD9EA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205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2D17B-EF3A-494F-8C8C-C70A593C37B0}" type="datetimeFigureOut">
              <a:rPr lang="el-GR" smtClean="0"/>
              <a:t>25/4/18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AE610-6911-4A35-883B-9398ADD9EA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5251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536" y="1354778"/>
            <a:ext cx="11070864" cy="825136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l-GR" sz="3200" dirty="0" err="1"/>
              <a:t>Φωτοδυναμική</a:t>
            </a:r>
            <a:r>
              <a:rPr lang="el-GR" sz="3200" dirty="0"/>
              <a:t> θεραπεία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2499" y="4246008"/>
            <a:ext cx="5118051" cy="1739608"/>
          </a:xfrm>
        </p:spPr>
        <p:txBody>
          <a:bodyPr>
            <a:normAutofit fontScale="62500" lnSpcReduction="20000"/>
          </a:bodyPr>
          <a:lstStyle/>
          <a:p>
            <a:br>
              <a:rPr lang="el-GR" dirty="0"/>
            </a:br>
            <a:br>
              <a:rPr lang="el-GR" dirty="0"/>
            </a:br>
            <a:br>
              <a:rPr lang="el-GR" dirty="0"/>
            </a:br>
            <a:r>
              <a:rPr lang="el-GR" sz="1800" dirty="0">
                <a:latin typeface="Arial" pitchFamily="34" charset="0"/>
                <a:cs typeface="Arial" pitchFamily="34" charset="0"/>
              </a:rPr>
              <a:t>Μεταπτυχιακό Μάθημα: </a:t>
            </a:r>
            <a:r>
              <a:rPr lang="el-GR" sz="1800" dirty="0" err="1">
                <a:latin typeface="Arial" pitchFamily="34" charset="0"/>
                <a:cs typeface="Arial" pitchFamily="34" charset="0"/>
              </a:rPr>
              <a:t>Υπερμοριακή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 Χημεία</a:t>
            </a:r>
            <a:br>
              <a:rPr lang="en-US" sz="1800" dirty="0">
                <a:latin typeface="Arial" pitchFamily="34" charset="0"/>
                <a:cs typeface="Arial" pitchFamily="34" charset="0"/>
              </a:rPr>
            </a:br>
            <a:br>
              <a:rPr lang="el-GR" sz="1800" dirty="0">
                <a:latin typeface="Arial" pitchFamily="34" charset="0"/>
                <a:cs typeface="Arial" pitchFamily="34" charset="0"/>
              </a:rPr>
            </a:br>
            <a:r>
              <a:rPr lang="el-GR" sz="1800" dirty="0">
                <a:latin typeface="Arial" pitchFamily="34" charset="0"/>
                <a:cs typeface="Arial" pitchFamily="34" charset="0"/>
              </a:rPr>
              <a:t>Καθηγητής: Αθανάσιος Γ. </a:t>
            </a:r>
            <a:r>
              <a:rPr lang="el-GR" sz="1800" dirty="0" err="1">
                <a:latin typeface="Arial" pitchFamily="34" charset="0"/>
                <a:cs typeface="Arial" pitchFamily="34" charset="0"/>
              </a:rPr>
              <a:t>Κουτσολέλος</a:t>
            </a:r>
            <a:br>
              <a:rPr lang="el-GR" sz="2000" dirty="0">
                <a:latin typeface="Arial" pitchFamily="34" charset="0"/>
                <a:cs typeface="Arial" pitchFamily="34" charset="0"/>
              </a:rPr>
            </a:br>
            <a:endParaRPr lang="el-GR" dirty="0">
              <a:latin typeface="Arial" pitchFamily="34" charset="0"/>
              <a:cs typeface="Arial" pitchFamily="34" charset="0"/>
            </a:endParaRPr>
          </a:p>
          <a:p>
            <a:r>
              <a:rPr lang="el-GR" sz="2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Κουμαριανού Γκρέτα, Α.Μ 911</a:t>
            </a:r>
          </a:p>
          <a:p>
            <a:r>
              <a:rPr lang="el-GR" sz="1800" dirty="0">
                <a:latin typeface="Arial" pitchFamily="34" charset="0"/>
                <a:cs typeface="Arial" pitchFamily="34" charset="0"/>
              </a:rPr>
              <a:t>Απρίλιος  2018</a:t>
            </a:r>
          </a:p>
          <a:p>
            <a:endParaRPr lang="el-GR" dirty="0"/>
          </a:p>
        </p:txBody>
      </p:sp>
      <p:pic>
        <p:nvPicPr>
          <p:cNvPr id="3076" name="Picture 4" descr="Αποτέλεσμα εικόνας για university of cre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1604" y="224972"/>
            <a:ext cx="1043796" cy="104379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76610" y="331372"/>
            <a:ext cx="47176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/>
              <a:t>Πανεπιστήμιο Κρήτης</a:t>
            </a:r>
            <a:br>
              <a:rPr lang="el-GR" sz="1200" dirty="0"/>
            </a:br>
            <a:r>
              <a:rPr lang="el-GR" sz="1200" dirty="0"/>
              <a:t>Σχολή Θετικών Επιστημών</a:t>
            </a:r>
            <a:br>
              <a:rPr lang="el-GR" sz="1200" dirty="0"/>
            </a:br>
            <a:r>
              <a:rPr lang="el-GR" sz="1200" dirty="0"/>
              <a:t>Τμήμα Χημείας</a:t>
            </a:r>
            <a:br>
              <a:rPr lang="el-GR" sz="1200" dirty="0"/>
            </a:br>
            <a:r>
              <a:rPr lang="el-GR" sz="1200" dirty="0"/>
              <a:t>Γενικό Πρόγραμμα Μεταπτυχιακών Σπουδών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5" y="2809320"/>
            <a:ext cx="3571875" cy="3381375"/>
          </a:xfrm>
          <a:prstGeom prst="rect">
            <a:avLst/>
          </a:prstGeom>
        </p:spPr>
      </p:pic>
      <p:pic>
        <p:nvPicPr>
          <p:cNvPr id="1026" name="Picture 2" descr="ÎÏÎ¿ÏÎ­Î»ÎµÏÎ¼Î± ÎµÎ¹ÎºÏÎ½Î±Ï Î³Î¹Î± ÏÏÏÎ¿Î´ÏÎ½Î±Î¼Î¹ÎºÎ® Î¸ÎµÏÎ±ÏÎµÎ¯Î±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361" y="2549486"/>
            <a:ext cx="3741739" cy="181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9549" y="2809320"/>
            <a:ext cx="2909567" cy="294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98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53683" y="365127"/>
            <a:ext cx="11330317" cy="46301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l-G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Βιβλιογραφία</a:t>
            </a:r>
          </a:p>
        </p:txBody>
      </p:sp>
      <p:sp>
        <p:nvSpPr>
          <p:cNvPr id="5" name="Rectangle 4"/>
          <p:cNvSpPr/>
          <p:nvPr/>
        </p:nvSpPr>
        <p:spPr>
          <a:xfrm>
            <a:off x="353683" y="1087735"/>
            <a:ext cx="119272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1600" dirty="0"/>
              <a:t>[1]</a:t>
            </a:r>
            <a:r>
              <a:rPr lang="en-US" sz="1600" dirty="0" err="1"/>
              <a:t>Giribabu</a:t>
            </a:r>
            <a:r>
              <a:rPr lang="en-US" sz="1600" dirty="0"/>
              <a:t> U.et al. "Photodynamic Therapy: Past, Present and Future." </a:t>
            </a:r>
            <a:r>
              <a:rPr lang="de-DE" sz="1600" i="1" dirty="0"/>
              <a:t>Chem Rec</a:t>
            </a:r>
            <a:r>
              <a:rPr lang="de-DE" sz="1600" dirty="0"/>
              <a:t>. 2017 Aug;17(8):775-802.</a:t>
            </a:r>
          </a:p>
          <a:p>
            <a:pPr>
              <a:lnSpc>
                <a:spcPct val="150000"/>
              </a:lnSpc>
            </a:pPr>
            <a:r>
              <a:rPr lang="de-DE" sz="1600" dirty="0"/>
              <a:t>[2]</a:t>
            </a:r>
            <a:r>
              <a:rPr lang="en-US" sz="1600" dirty="0"/>
              <a:t> Yoon J.et al. "Supramolecular photosensitizers rejuvenate photodynamic therapy." </a:t>
            </a:r>
            <a:r>
              <a:rPr lang="de-DE" sz="1600" i="1" dirty="0"/>
              <a:t>Chem Soc Rev. 2018 Feb 21;47(4):1174-1188</a:t>
            </a:r>
            <a:r>
              <a:rPr lang="de-DE" sz="1600" dirty="0"/>
              <a:t>.</a:t>
            </a:r>
          </a:p>
          <a:p>
            <a:pPr>
              <a:lnSpc>
                <a:spcPct val="150000"/>
              </a:lnSpc>
            </a:pPr>
            <a:r>
              <a:rPr lang="de-DE" sz="1600" dirty="0"/>
              <a:t>[3]</a:t>
            </a:r>
            <a:r>
              <a:rPr lang="en-US" sz="1600" dirty="0"/>
              <a:t> </a:t>
            </a:r>
            <a:r>
              <a:rPr lang="en-US" sz="1600" dirty="0" err="1"/>
              <a:t>Heitz</a:t>
            </a:r>
            <a:r>
              <a:rPr lang="en-US" sz="1600" dirty="0"/>
              <a:t> V.et al. "Molecular </a:t>
            </a:r>
            <a:r>
              <a:rPr lang="en-US" sz="1600" dirty="0" err="1"/>
              <a:t>photosensitisers</a:t>
            </a:r>
            <a:r>
              <a:rPr lang="en-US" sz="1600" dirty="0"/>
              <a:t> for two-photon photodynamic therapy." </a:t>
            </a:r>
            <a:r>
              <a:rPr lang="de-DE" sz="1600" i="1" dirty="0"/>
              <a:t>Chem. Commun., 2017,53, 12857-12877.</a:t>
            </a:r>
            <a:endParaRPr lang="de-DE" sz="1600" dirty="0"/>
          </a:p>
          <a:p>
            <a:pPr>
              <a:lnSpc>
                <a:spcPct val="150000"/>
              </a:lnSpc>
            </a:pPr>
            <a:endParaRPr lang="el-GR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701340" y="5905500"/>
            <a:ext cx="5296859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l-GR" sz="3200" dirty="0">
                <a:latin typeface="Monotype Corsiva" pitchFamily="66" charset="0"/>
              </a:rPr>
              <a:t>Ευχαριστώ για την προσοχή σας!</a:t>
            </a:r>
          </a:p>
        </p:txBody>
      </p:sp>
      <p:pic>
        <p:nvPicPr>
          <p:cNvPr id="2050" name="Picture 2" descr="ÎÏÎ¿ÏÎ­Î»ÎµÏÎ¼Î± ÎµÎ¹ÎºÏÎ½Î±Ï Î³Î¹Î± photodynamic thera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441" y="2817606"/>
            <a:ext cx="3498298" cy="266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476" y="2843486"/>
            <a:ext cx="3791104" cy="28495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b="14294"/>
          <a:stretch/>
        </p:blipFill>
        <p:spPr>
          <a:xfrm>
            <a:off x="5021891" y="3222362"/>
            <a:ext cx="2590800" cy="226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00768" y="346976"/>
            <a:ext cx="11244738" cy="46721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000" dirty="0" err="1">
                <a:solidFill>
                  <a:srgbClr val="002060"/>
                </a:solidFill>
              </a:rPr>
              <a:t>Φωτοδυναμική</a:t>
            </a:r>
            <a:r>
              <a:rPr lang="el-GR" sz="2000" dirty="0">
                <a:solidFill>
                  <a:srgbClr val="002060"/>
                </a:solidFill>
              </a:rPr>
              <a:t> θεραπεία : Βασικές αρχές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5701" y="1203666"/>
            <a:ext cx="1224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/>
              <a:t>Φωτοχημική μέθοδος θεραπείας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9709" y="1834532"/>
            <a:ext cx="313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/>
              <a:t>Φωτοευαισθητοποιητής</a:t>
            </a:r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3573650" y="1850198"/>
            <a:ext cx="334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Ακτινοβολία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48499" y="1835397"/>
            <a:ext cx="227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  <a:r>
              <a:rPr lang="en-US" baseline="-25000" dirty="0"/>
              <a:t>2</a:t>
            </a:r>
            <a:endParaRPr lang="el-GR" dirty="0"/>
          </a:p>
        </p:txBody>
      </p:sp>
      <p:sp>
        <p:nvSpPr>
          <p:cNvPr id="11" name="TextBox 10"/>
          <p:cNvSpPr txBox="1"/>
          <p:nvPr/>
        </p:nvSpPr>
        <p:spPr>
          <a:xfrm>
            <a:off x="3059015" y="184236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  <a:endParaRPr lang="el-GR" dirty="0"/>
          </a:p>
        </p:txBody>
      </p:sp>
      <p:sp>
        <p:nvSpPr>
          <p:cNvPr id="12" name="TextBox 11"/>
          <p:cNvSpPr txBox="1"/>
          <p:nvPr/>
        </p:nvSpPr>
        <p:spPr>
          <a:xfrm>
            <a:off x="5106579" y="1840464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  <a:endParaRPr lang="el-GR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907" y="3092343"/>
            <a:ext cx="4037012" cy="263737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19709" y="1834532"/>
            <a:ext cx="2439130" cy="43684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3573650" y="1834532"/>
            <a:ext cx="1319609" cy="4368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Rectangle 21"/>
          <p:cNvSpPr/>
          <p:nvPr/>
        </p:nvSpPr>
        <p:spPr>
          <a:xfrm>
            <a:off x="5408070" y="1806706"/>
            <a:ext cx="696516" cy="43684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TextBox 22"/>
          <p:cNvSpPr txBox="1"/>
          <p:nvPr/>
        </p:nvSpPr>
        <p:spPr>
          <a:xfrm>
            <a:off x="594546" y="6176961"/>
            <a:ext cx="4928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Θεραπεία καρκίνου και άλλων </a:t>
            </a:r>
            <a:r>
              <a:rPr lang="el-GR" dirty="0" err="1"/>
              <a:t>λοιμώδων</a:t>
            </a:r>
            <a:r>
              <a:rPr lang="el-GR" dirty="0"/>
              <a:t> νόσων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919" y="3445399"/>
            <a:ext cx="6915150" cy="219075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820379" y="1844857"/>
            <a:ext cx="5070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Παραγωγή δραστικών παραγώγων του Ο</a:t>
            </a:r>
            <a:r>
              <a:rPr lang="el-GR" baseline="-25000" dirty="0"/>
              <a:t>2</a:t>
            </a:r>
            <a:r>
              <a:rPr lang="el-GR" dirty="0"/>
              <a:t> </a:t>
            </a:r>
          </a:p>
        </p:txBody>
      </p:sp>
      <p:sp>
        <p:nvSpPr>
          <p:cNvPr id="29" name="Right Arrow 28"/>
          <p:cNvSpPr/>
          <p:nvPr/>
        </p:nvSpPr>
        <p:spPr>
          <a:xfrm>
            <a:off x="6388100" y="2019198"/>
            <a:ext cx="231297" cy="1273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TextBox 29"/>
          <p:cNvSpPr txBox="1"/>
          <p:nvPr/>
        </p:nvSpPr>
        <p:spPr>
          <a:xfrm>
            <a:off x="5880876" y="6176961"/>
            <a:ext cx="5868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Ελάχιστα παρεμβατική και πολλά υποσχόμενη θεραπεία</a:t>
            </a:r>
          </a:p>
        </p:txBody>
      </p:sp>
    </p:spTree>
    <p:extLst>
      <p:ext uri="{BB962C8B-B14F-4D97-AF65-F5344CB8AC3E}">
        <p14:creationId xmlns:p14="http://schemas.microsoft.com/office/powerpoint/2010/main" val="3461089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5" y="1817013"/>
            <a:ext cx="8058150" cy="381952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00768" y="346976"/>
            <a:ext cx="11295932" cy="46721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000" dirty="0" err="1">
                <a:solidFill>
                  <a:srgbClr val="002060"/>
                </a:solidFill>
              </a:rPr>
              <a:t>Φωτοδυναμική</a:t>
            </a:r>
            <a:r>
              <a:rPr lang="el-GR" sz="2000" dirty="0">
                <a:solidFill>
                  <a:srgbClr val="002060"/>
                </a:solidFill>
              </a:rPr>
              <a:t> θεραπεία : Μηχανισμός δράσης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6800" y="4241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hv</a:t>
            </a:r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1739900" y="447647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hv</a:t>
            </a:r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1752600" y="368506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hv</a:t>
            </a:r>
            <a:endParaRPr lang="el-GR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0" y="5586641"/>
            <a:ext cx="80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</a:rPr>
              <a:t>PS</a:t>
            </a:r>
            <a:endParaRPr lang="el-GR" sz="2800" b="1" dirty="0">
              <a:solidFill>
                <a:srgbClr val="FFC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17700" y="1795383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</a:rPr>
              <a:t>PS**</a:t>
            </a:r>
            <a:endParaRPr lang="el-GR" sz="2800" b="1" dirty="0">
              <a:solidFill>
                <a:srgbClr val="FFC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24862" y="4054396"/>
            <a:ext cx="22225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Μήκος κύματος ακτινοβολίας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Χρόνος ζωής Τ</a:t>
            </a:r>
            <a:r>
              <a:rPr lang="el-GR" baseline="-25000" dirty="0"/>
              <a:t>1</a:t>
            </a: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Κβαντική απόδοση παραγωγής </a:t>
            </a:r>
            <a:r>
              <a:rPr lang="en-US" dirty="0"/>
              <a:t>singlet oxygen </a:t>
            </a:r>
            <a:r>
              <a:rPr lang="el-GR" dirty="0" err="1"/>
              <a:t>κτλ</a:t>
            </a:r>
            <a:endParaRPr lang="el-GR" dirty="0"/>
          </a:p>
        </p:txBody>
      </p:sp>
      <p:sp>
        <p:nvSpPr>
          <p:cNvPr id="22" name="TextBox 21"/>
          <p:cNvSpPr txBox="1"/>
          <p:nvPr/>
        </p:nvSpPr>
        <p:spPr>
          <a:xfrm>
            <a:off x="809624" y="6109861"/>
            <a:ext cx="7572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/>
              <a:t>Σχηματική απεικόνιση μηχανισμού  δράσης της </a:t>
            </a:r>
            <a:r>
              <a:rPr lang="el-GR" sz="1400" b="1" dirty="0" err="1"/>
              <a:t>φωτοδυναμικής</a:t>
            </a:r>
            <a:r>
              <a:rPr lang="el-GR" sz="1400" b="1" dirty="0"/>
              <a:t> θεραπείας. </a:t>
            </a:r>
          </a:p>
        </p:txBody>
      </p:sp>
      <p:sp>
        <p:nvSpPr>
          <p:cNvPr id="23" name="Oval 22"/>
          <p:cNvSpPr/>
          <p:nvPr/>
        </p:nvSpPr>
        <p:spPr>
          <a:xfrm>
            <a:off x="6870700" y="1838405"/>
            <a:ext cx="1117600" cy="10952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Oval 23"/>
          <p:cNvSpPr/>
          <p:nvPr/>
        </p:nvSpPr>
        <p:spPr>
          <a:xfrm>
            <a:off x="5667734" y="3530600"/>
            <a:ext cx="762000" cy="711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TextBox 26"/>
          <p:cNvSpPr txBox="1"/>
          <p:nvPr/>
        </p:nvSpPr>
        <p:spPr>
          <a:xfrm>
            <a:off x="8021382" y="3516868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u="sng" dirty="0">
                <a:solidFill>
                  <a:srgbClr val="002060"/>
                </a:solidFill>
              </a:rPr>
              <a:t>Σημαντικοί Παράγοντες</a:t>
            </a:r>
            <a:r>
              <a:rPr lang="en-US" u="sng" dirty="0">
                <a:solidFill>
                  <a:srgbClr val="002060"/>
                </a:solidFill>
              </a:rPr>
              <a:t> </a:t>
            </a:r>
            <a:r>
              <a:rPr lang="el-GR" u="sng" dirty="0">
                <a:solidFill>
                  <a:srgbClr val="002060"/>
                </a:solidFill>
              </a:rPr>
              <a:t>Διαδικασίας</a:t>
            </a:r>
          </a:p>
        </p:txBody>
      </p:sp>
      <p:sp>
        <p:nvSpPr>
          <p:cNvPr id="28" name="Right Brace 27"/>
          <p:cNvSpPr/>
          <p:nvPr/>
        </p:nvSpPr>
        <p:spPr>
          <a:xfrm>
            <a:off x="10556081" y="4706104"/>
            <a:ext cx="330200" cy="138773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TextBox 28"/>
          <p:cNvSpPr txBox="1"/>
          <p:nvPr/>
        </p:nvSpPr>
        <p:spPr>
          <a:xfrm>
            <a:off x="10984706" y="5113318"/>
            <a:ext cx="110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/>
              <a:t>Κατάλληλος </a:t>
            </a:r>
            <a:r>
              <a:rPr lang="en-US" sz="1400" dirty="0"/>
              <a:t>PS</a:t>
            </a:r>
            <a:endParaRPr lang="el-GR" sz="1400" dirty="0"/>
          </a:p>
        </p:txBody>
      </p:sp>
      <p:sp>
        <p:nvSpPr>
          <p:cNvPr id="30" name="Rectangle 29"/>
          <p:cNvSpPr/>
          <p:nvPr/>
        </p:nvSpPr>
        <p:spPr>
          <a:xfrm>
            <a:off x="7886700" y="3365500"/>
            <a:ext cx="4202906" cy="308291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TextBox 30"/>
          <p:cNvSpPr txBox="1"/>
          <p:nvPr/>
        </p:nvSpPr>
        <p:spPr>
          <a:xfrm>
            <a:off x="9169400" y="1308100"/>
            <a:ext cx="2920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I.C : Internal Conversion</a:t>
            </a:r>
          </a:p>
          <a:p>
            <a:r>
              <a:rPr lang="en-US" dirty="0"/>
              <a:t>I.S.C : Intersystem Crossing</a:t>
            </a:r>
          </a:p>
          <a:p>
            <a:r>
              <a:rPr lang="en-US" dirty="0"/>
              <a:t>T1 : </a:t>
            </a:r>
            <a:r>
              <a:rPr lang="el-GR" dirty="0"/>
              <a:t>Κατάσταση </a:t>
            </a:r>
            <a:r>
              <a:rPr lang="en-US" dirty="0"/>
              <a:t>Triplet    </a:t>
            </a:r>
            <a:r>
              <a:rPr lang="en-US" baseline="-25000" dirty="0"/>
              <a:t> </a:t>
            </a:r>
            <a:endParaRPr lang="el-GR" baseline="-25000" dirty="0"/>
          </a:p>
        </p:txBody>
      </p:sp>
    </p:spTree>
    <p:extLst>
      <p:ext uri="{BB962C8B-B14F-4D97-AF65-F5344CB8AC3E}">
        <p14:creationId xmlns:p14="http://schemas.microsoft.com/office/powerpoint/2010/main" val="1614799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172" r="9957" b="12792"/>
          <a:stretch/>
        </p:blipFill>
        <p:spPr>
          <a:xfrm>
            <a:off x="565868" y="1197379"/>
            <a:ext cx="5765800" cy="46827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1200" y="5994400"/>
            <a:ext cx="5620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/>
              <a:t>Ποσοστά διαπερατότητας της ακτινοβολίας στο δέρμα συναρτήσει του μήκους κύματος λ </a:t>
            </a:r>
            <a:r>
              <a:rPr lang="en-US" sz="1400" b="1" dirty="0"/>
              <a:t>(nm).</a:t>
            </a:r>
            <a:endParaRPr lang="el-GR" sz="14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00768" y="346976"/>
            <a:ext cx="11346731" cy="46721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solidFill>
                  <a:srgbClr val="002060"/>
                </a:solidFill>
              </a:rPr>
              <a:t>‘’ </a:t>
            </a:r>
            <a:r>
              <a:rPr lang="el-GR" sz="2000" dirty="0">
                <a:solidFill>
                  <a:srgbClr val="002060"/>
                </a:solidFill>
              </a:rPr>
              <a:t>Θεραπευτικό παράθυρο’’ : Επιλογή κατάλληλου μήκους κύματος ακτινοβολίας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75784" y="2263556"/>
            <a:ext cx="4927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Μέγιστα απορρόφησης των ενδογενών χρωμοφόρων όπως η αιμοσφαιρίνη, η μελανίνη και  του 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endParaRPr lang="el-GR" dirty="0"/>
          </a:p>
        </p:txBody>
      </p:sp>
      <p:sp>
        <p:nvSpPr>
          <p:cNvPr id="8" name="Rectangle 7"/>
          <p:cNvSpPr/>
          <p:nvPr/>
        </p:nvSpPr>
        <p:spPr>
          <a:xfrm>
            <a:off x="3898900" y="1511300"/>
            <a:ext cx="876300" cy="4216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5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53520" y="3804424"/>
            <a:ext cx="5572125" cy="23526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331668" y="1431726"/>
            <a:ext cx="5743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u="sng" dirty="0">
                <a:solidFill>
                  <a:srgbClr val="FF0000"/>
                </a:solidFill>
              </a:rPr>
              <a:t>Το θεραπευτικό παράθυρο (700-1000 </a:t>
            </a:r>
            <a:r>
              <a:rPr lang="en-US" u="sng" dirty="0">
                <a:solidFill>
                  <a:srgbClr val="FF0000"/>
                </a:solidFill>
              </a:rPr>
              <a:t>nm) </a:t>
            </a:r>
            <a:r>
              <a:rPr lang="el-GR" u="sng" dirty="0">
                <a:solidFill>
                  <a:srgbClr val="FF0000"/>
                </a:solidFill>
              </a:rPr>
              <a:t>καθορίζεται κυρίως από δύο παράγοντες :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8220433" y="5892800"/>
            <a:ext cx="1714500" cy="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512533" y="5383976"/>
            <a:ext cx="142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chemeClr val="accent2">
                    <a:lumMod val="75000"/>
                  </a:schemeClr>
                </a:solidFill>
              </a:rPr>
              <a:t>1270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nm</a:t>
            </a:r>
            <a:endParaRPr lang="el-GR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72256" y="3079164"/>
            <a:ext cx="81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&amp;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651161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4526" y="3103756"/>
            <a:ext cx="3968750" cy="301598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00768" y="346976"/>
            <a:ext cx="11295932" cy="46721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000" dirty="0" err="1">
                <a:solidFill>
                  <a:srgbClr val="002060"/>
                </a:solidFill>
              </a:rPr>
              <a:t>Φωτοδυναμική</a:t>
            </a:r>
            <a:r>
              <a:rPr lang="el-GR" sz="2000" dirty="0">
                <a:solidFill>
                  <a:srgbClr val="002060"/>
                </a:solidFill>
              </a:rPr>
              <a:t> θεραπεία: Ανάπτυξη κατάλληλων </a:t>
            </a:r>
            <a:r>
              <a:rPr lang="el-GR" sz="2000" dirty="0" err="1">
                <a:solidFill>
                  <a:srgbClr val="002060"/>
                </a:solidFill>
              </a:rPr>
              <a:t>φωτοευαισθητοποιών</a:t>
            </a:r>
            <a:r>
              <a:rPr lang="el-GR" sz="2000" dirty="0">
                <a:solidFill>
                  <a:srgbClr val="002060"/>
                </a:solidFill>
              </a:rPr>
              <a:t> (</a:t>
            </a:r>
            <a:r>
              <a:rPr lang="en-US" sz="2000" dirty="0">
                <a:solidFill>
                  <a:srgbClr val="002060"/>
                </a:solidFill>
              </a:rPr>
              <a:t>PS)</a:t>
            </a:r>
            <a:r>
              <a:rPr lang="el-GR" sz="20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788" b="5971"/>
          <a:stretch/>
        </p:blipFill>
        <p:spPr>
          <a:xfrm>
            <a:off x="260473" y="2990177"/>
            <a:ext cx="6897283" cy="31295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5155" y="1249251"/>
            <a:ext cx="5383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/>
              <a:t>Φωτοευαισθητοποιητές</a:t>
            </a:r>
            <a:r>
              <a:rPr lang="el-GR" dirty="0"/>
              <a:t> =&gt; </a:t>
            </a:r>
            <a:r>
              <a:rPr lang="el-GR" dirty="0" err="1"/>
              <a:t>Μακροκυκλικά</a:t>
            </a:r>
            <a:r>
              <a:rPr lang="el-GR" dirty="0"/>
              <a:t> μόρια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5155" y="2708382"/>
            <a:ext cx="6078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u="sng" dirty="0"/>
              <a:t>1</a:t>
            </a:r>
            <a:r>
              <a:rPr lang="el-GR" u="sng" baseline="30000" dirty="0"/>
              <a:t>ης</a:t>
            </a:r>
            <a:r>
              <a:rPr lang="el-GR" u="sng" dirty="0"/>
              <a:t> γενιάς : </a:t>
            </a:r>
            <a:r>
              <a:rPr lang="en-US" u="sng" dirty="0" err="1"/>
              <a:t>Photofrin</a:t>
            </a:r>
            <a:r>
              <a:rPr lang="el-GR" u="sng" dirty="0"/>
              <a:t>, </a:t>
            </a:r>
            <a:r>
              <a:rPr lang="el-GR" u="sng" dirty="0" err="1"/>
              <a:t>αιματοπορφυρίνες</a:t>
            </a:r>
            <a:endParaRPr lang="el-GR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6400799" y="1037000"/>
            <a:ext cx="46879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l-GR" dirty="0"/>
              <a:t>Υψηλό μοριακό συντελεστή απορρόφησης στο θεραπευτικό παράθυρο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ISC </a:t>
            </a:r>
            <a:r>
              <a:rPr lang="el-GR" dirty="0"/>
              <a:t>προς Τ</a:t>
            </a:r>
            <a:r>
              <a:rPr lang="el-GR" baseline="-25000" dirty="0"/>
              <a:t>1</a:t>
            </a:r>
            <a:r>
              <a:rPr lang="el-GR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/>
              <a:t>Τ</a:t>
            </a:r>
            <a:r>
              <a:rPr lang="el-GR" baseline="-25000" dirty="0"/>
              <a:t>1</a:t>
            </a:r>
            <a:r>
              <a:rPr lang="el-GR" dirty="0"/>
              <a:t> με μεγάλο χρόνο ζωής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/>
              <a:t>Παραγωγή </a:t>
            </a:r>
            <a:r>
              <a:rPr lang="en-US" dirty="0"/>
              <a:t>singlet 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l-GR" dirty="0"/>
              <a:t>σε υψηλές αποδόσεις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/>
              <a:t>Διαλυτότητα σε 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endParaRPr lang="el-GR" dirty="0"/>
          </a:p>
          <a:p>
            <a:pPr marL="342900" indent="-342900">
              <a:buFont typeface="+mj-lt"/>
              <a:buAutoNum type="arabicPeriod"/>
            </a:pPr>
            <a:r>
              <a:rPr lang="el-GR" dirty="0"/>
              <a:t>Επιλεκτικότητα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5486400" y="1037000"/>
            <a:ext cx="772732" cy="1754326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TextBox 10"/>
          <p:cNvSpPr txBox="1"/>
          <p:nvPr/>
        </p:nvSpPr>
        <p:spPr>
          <a:xfrm>
            <a:off x="400768" y="6119743"/>
            <a:ext cx="7675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C00000"/>
                </a:solidFill>
              </a:rPr>
              <a:t>Κύρια μειονεκτήματα </a:t>
            </a:r>
            <a:r>
              <a:rPr lang="el-GR" dirty="0"/>
              <a:t>:  απορρόφηση σε λ&lt;</a:t>
            </a:r>
            <a:r>
              <a:rPr lang="en-US" dirty="0"/>
              <a:t>700 nm </a:t>
            </a:r>
            <a:r>
              <a:rPr lang="el-GR" dirty="0"/>
              <a:t>, υδρόφοβη ένωση με δυσκολίες στη σύνθεση και την απομόνωση με χαμηλή επιλεκτικότητα</a:t>
            </a:r>
          </a:p>
        </p:txBody>
      </p:sp>
    </p:spTree>
    <p:extLst>
      <p:ext uri="{BB962C8B-B14F-4D97-AF65-F5344CB8AC3E}">
        <p14:creationId xmlns:p14="http://schemas.microsoft.com/office/powerpoint/2010/main" val="2409255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349" y="3727701"/>
            <a:ext cx="3431639" cy="29494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992" y="1671749"/>
            <a:ext cx="2590800" cy="263842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00768" y="346976"/>
            <a:ext cx="11295932" cy="46721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000" dirty="0" err="1">
                <a:solidFill>
                  <a:srgbClr val="002060"/>
                </a:solidFill>
              </a:rPr>
              <a:t>Φωτοδυναμική</a:t>
            </a:r>
            <a:r>
              <a:rPr lang="el-GR" sz="2000" dirty="0">
                <a:solidFill>
                  <a:srgbClr val="002060"/>
                </a:solidFill>
              </a:rPr>
              <a:t> θεραπεία: Ανάπτυξη κατάλληλων </a:t>
            </a:r>
            <a:r>
              <a:rPr lang="el-GR" sz="2000" dirty="0" err="1">
                <a:solidFill>
                  <a:srgbClr val="002060"/>
                </a:solidFill>
              </a:rPr>
              <a:t>φωτοευαισθητοποιών</a:t>
            </a:r>
            <a:r>
              <a:rPr lang="el-GR" sz="2000" dirty="0">
                <a:solidFill>
                  <a:srgbClr val="002060"/>
                </a:solidFill>
              </a:rPr>
              <a:t> (</a:t>
            </a:r>
            <a:r>
              <a:rPr lang="en-US" sz="2000" dirty="0">
                <a:solidFill>
                  <a:srgbClr val="002060"/>
                </a:solidFill>
              </a:rPr>
              <a:t>PS)</a:t>
            </a:r>
            <a:r>
              <a:rPr lang="el-GR" sz="20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0768" y="981182"/>
            <a:ext cx="10622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u="sng" dirty="0"/>
              <a:t>2</a:t>
            </a:r>
            <a:r>
              <a:rPr lang="el-GR" u="sng" baseline="30000" dirty="0"/>
              <a:t>ης</a:t>
            </a:r>
            <a:r>
              <a:rPr lang="el-GR" u="sng" dirty="0"/>
              <a:t> γενιάς =&gt; </a:t>
            </a:r>
            <a:r>
              <a:rPr lang="el-GR" u="sng" dirty="0">
                <a:solidFill>
                  <a:srgbClr val="0070C0"/>
                </a:solidFill>
              </a:rPr>
              <a:t>Αύξηση του μήκους κύματος </a:t>
            </a:r>
            <a:r>
              <a:rPr lang="el-GR" u="sng" dirty="0"/>
              <a:t>μέγιστης απορρόφησης και της </a:t>
            </a:r>
            <a:r>
              <a:rPr lang="el-GR" u="sng" dirty="0">
                <a:solidFill>
                  <a:srgbClr val="FF0000"/>
                </a:solidFill>
              </a:rPr>
              <a:t>διαλυτότητας</a:t>
            </a:r>
            <a:r>
              <a:rPr lang="el-GR" u="sng" dirty="0"/>
              <a:t> σε </a:t>
            </a:r>
            <a:r>
              <a:rPr lang="en-US" u="sng" dirty="0"/>
              <a:t>H</a:t>
            </a:r>
            <a:r>
              <a:rPr lang="en-US" u="sng" baseline="-25000" dirty="0"/>
              <a:t>2</a:t>
            </a:r>
            <a:r>
              <a:rPr lang="en-US" u="sng" dirty="0"/>
              <a:t>O</a:t>
            </a:r>
            <a:endParaRPr lang="el-GR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2300"/>
          <a:stretch/>
        </p:blipFill>
        <p:spPr>
          <a:xfrm>
            <a:off x="8456772" y="1517508"/>
            <a:ext cx="2733675" cy="30337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1884" y="4215650"/>
            <a:ext cx="2400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25-30% </a:t>
            </a:r>
            <a:r>
              <a:rPr lang="el-GR" sz="1400" dirty="0">
                <a:solidFill>
                  <a:srgbClr val="FF0000"/>
                </a:solidFill>
              </a:rPr>
              <a:t>πιο ενεργό</a:t>
            </a:r>
          </a:p>
        </p:txBody>
      </p:sp>
      <p:sp>
        <p:nvSpPr>
          <p:cNvPr id="12" name="Oval 11"/>
          <p:cNvSpPr/>
          <p:nvPr/>
        </p:nvSpPr>
        <p:spPr>
          <a:xfrm>
            <a:off x="1303555" y="1581607"/>
            <a:ext cx="361950" cy="3524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Oval 12"/>
          <p:cNvSpPr/>
          <p:nvPr/>
        </p:nvSpPr>
        <p:spPr>
          <a:xfrm>
            <a:off x="2746952" y="2281349"/>
            <a:ext cx="361950" cy="3524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Oval 13"/>
          <p:cNvSpPr/>
          <p:nvPr/>
        </p:nvSpPr>
        <p:spPr>
          <a:xfrm>
            <a:off x="2043329" y="3579924"/>
            <a:ext cx="361950" cy="3524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Oval 14"/>
          <p:cNvSpPr/>
          <p:nvPr/>
        </p:nvSpPr>
        <p:spPr>
          <a:xfrm>
            <a:off x="636804" y="2990961"/>
            <a:ext cx="361950" cy="3524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Rectangle 19"/>
          <p:cNvSpPr/>
          <p:nvPr/>
        </p:nvSpPr>
        <p:spPr>
          <a:xfrm>
            <a:off x="1672034" y="1757819"/>
            <a:ext cx="552270" cy="41875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1559500" y="3370546"/>
            <a:ext cx="552270" cy="41875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Rectangle 21"/>
          <p:cNvSpPr/>
          <p:nvPr/>
        </p:nvSpPr>
        <p:spPr>
          <a:xfrm>
            <a:off x="2383505" y="2597864"/>
            <a:ext cx="552270" cy="41875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Rectangle 22"/>
          <p:cNvSpPr/>
          <p:nvPr/>
        </p:nvSpPr>
        <p:spPr>
          <a:xfrm>
            <a:off x="863727" y="2567979"/>
            <a:ext cx="552270" cy="41875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TextBox 28"/>
          <p:cNvSpPr txBox="1"/>
          <p:nvPr/>
        </p:nvSpPr>
        <p:spPr>
          <a:xfrm>
            <a:off x="10099044" y="1671749"/>
            <a:ext cx="1790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Κβαντική απόδοση της Τ</a:t>
            </a:r>
            <a:r>
              <a:rPr lang="el-GR" sz="1400" baseline="-25000" dirty="0"/>
              <a:t>1 </a:t>
            </a:r>
            <a:r>
              <a:rPr lang="en-US" sz="1400" baseline="-25000" dirty="0"/>
              <a:t> </a:t>
            </a:r>
            <a:r>
              <a:rPr lang="en-US" sz="1400" dirty="0"/>
              <a:t>&amp; </a:t>
            </a:r>
            <a:r>
              <a:rPr lang="el-GR" sz="1400" dirty="0"/>
              <a:t>διαλυτότητα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180" y="1509884"/>
            <a:ext cx="3067050" cy="299085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299705" y="1509884"/>
            <a:ext cx="361950" cy="3524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Oval 15"/>
          <p:cNvSpPr/>
          <p:nvPr/>
        </p:nvSpPr>
        <p:spPr>
          <a:xfrm>
            <a:off x="5279427" y="3805924"/>
            <a:ext cx="361950" cy="3524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Oval 16"/>
          <p:cNvSpPr/>
          <p:nvPr/>
        </p:nvSpPr>
        <p:spPr>
          <a:xfrm>
            <a:off x="3940805" y="2705073"/>
            <a:ext cx="361950" cy="3524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Oval 17"/>
          <p:cNvSpPr/>
          <p:nvPr/>
        </p:nvSpPr>
        <p:spPr>
          <a:xfrm>
            <a:off x="6471280" y="2695200"/>
            <a:ext cx="361950" cy="3524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Rectangle 23"/>
          <p:cNvSpPr/>
          <p:nvPr/>
        </p:nvSpPr>
        <p:spPr>
          <a:xfrm>
            <a:off x="5098363" y="1862309"/>
            <a:ext cx="552270" cy="41875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Rectangle 24"/>
          <p:cNvSpPr/>
          <p:nvPr/>
        </p:nvSpPr>
        <p:spPr>
          <a:xfrm>
            <a:off x="5098273" y="3433934"/>
            <a:ext cx="552270" cy="41875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Rectangle 25"/>
          <p:cNvSpPr/>
          <p:nvPr/>
        </p:nvSpPr>
        <p:spPr>
          <a:xfrm>
            <a:off x="5912435" y="2648121"/>
            <a:ext cx="552270" cy="41875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Rectangle 26"/>
          <p:cNvSpPr/>
          <p:nvPr/>
        </p:nvSpPr>
        <p:spPr>
          <a:xfrm>
            <a:off x="4364250" y="2688230"/>
            <a:ext cx="552270" cy="41875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TextBox 18"/>
          <p:cNvSpPr txBox="1"/>
          <p:nvPr/>
        </p:nvSpPr>
        <p:spPr>
          <a:xfrm>
            <a:off x="5912435" y="1775289"/>
            <a:ext cx="3032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λ=630 </a:t>
            </a:r>
            <a:r>
              <a:rPr lang="en-US" sz="1600" dirty="0"/>
              <a:t>nm</a:t>
            </a:r>
            <a:r>
              <a:rPr lang="el-GR" sz="1600" dirty="0"/>
              <a:t> </a:t>
            </a:r>
            <a:r>
              <a:rPr lang="el-GR" sz="1600" u="sng" dirty="0"/>
              <a:t>αλλά</a:t>
            </a:r>
            <a:r>
              <a:rPr lang="el-GR" sz="1600" dirty="0"/>
              <a:t> χαμηλή διαλυτότητα 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5946" y="3760838"/>
            <a:ext cx="2238375" cy="25146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8174994" y="5018138"/>
            <a:ext cx="3848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err="1">
                <a:solidFill>
                  <a:srgbClr val="0070C0"/>
                </a:solidFill>
              </a:rPr>
              <a:t>Συμπλοκοποίηση</a:t>
            </a:r>
            <a:r>
              <a:rPr lang="el-GR" sz="1600" dirty="0">
                <a:solidFill>
                  <a:srgbClr val="0070C0"/>
                </a:solidFill>
              </a:rPr>
              <a:t> με </a:t>
            </a:r>
            <a:r>
              <a:rPr lang="el-GR" sz="1600" dirty="0" err="1">
                <a:solidFill>
                  <a:srgbClr val="0070C0"/>
                </a:solidFill>
              </a:rPr>
              <a:t>διαμαγνητικά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l-GR" sz="1600" dirty="0" err="1">
                <a:solidFill>
                  <a:srgbClr val="0070C0"/>
                </a:solidFill>
              </a:rPr>
              <a:t>μέταλα</a:t>
            </a:r>
            <a:r>
              <a:rPr lang="el-GR" sz="1600" dirty="0">
                <a:solidFill>
                  <a:srgbClr val="0070C0"/>
                </a:solidFill>
              </a:rPr>
              <a:t> κλειστής στιβάδας (</a:t>
            </a:r>
            <a:r>
              <a:rPr lang="en-US" sz="1600" dirty="0">
                <a:solidFill>
                  <a:srgbClr val="0070C0"/>
                </a:solidFill>
              </a:rPr>
              <a:t>Al</a:t>
            </a:r>
            <a:r>
              <a:rPr lang="en-US" sz="1600" baseline="30000" dirty="0">
                <a:solidFill>
                  <a:srgbClr val="0070C0"/>
                </a:solidFill>
              </a:rPr>
              <a:t>3+</a:t>
            </a:r>
            <a:r>
              <a:rPr lang="en-US" sz="1600" dirty="0">
                <a:solidFill>
                  <a:srgbClr val="0070C0"/>
                </a:solidFill>
              </a:rPr>
              <a:t>,Si</a:t>
            </a:r>
            <a:r>
              <a:rPr lang="en-US" sz="1600" baseline="30000" dirty="0">
                <a:solidFill>
                  <a:srgbClr val="0070C0"/>
                </a:solidFill>
              </a:rPr>
              <a:t>4+</a:t>
            </a:r>
            <a:r>
              <a:rPr lang="en-US" sz="1600" dirty="0">
                <a:solidFill>
                  <a:srgbClr val="0070C0"/>
                </a:solidFill>
              </a:rPr>
              <a:t>,Zn</a:t>
            </a:r>
            <a:r>
              <a:rPr lang="en-US" sz="1600" baseline="30000" dirty="0">
                <a:solidFill>
                  <a:srgbClr val="0070C0"/>
                </a:solidFill>
              </a:rPr>
              <a:t>2+</a:t>
            </a:r>
            <a:r>
              <a:rPr lang="en-US" sz="1600" dirty="0">
                <a:solidFill>
                  <a:srgbClr val="0070C0"/>
                </a:solidFill>
              </a:rPr>
              <a:t>) =&gt; ISC, T</a:t>
            </a:r>
            <a:r>
              <a:rPr lang="en-US" sz="1600" baseline="-25000" dirty="0">
                <a:solidFill>
                  <a:srgbClr val="0070C0"/>
                </a:solidFill>
              </a:rPr>
              <a:t>1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l-GR" sz="1600" dirty="0">
                <a:solidFill>
                  <a:srgbClr val="0070C0"/>
                </a:solidFill>
              </a:rPr>
              <a:t>χρόνο ζωής</a:t>
            </a:r>
          </a:p>
        </p:txBody>
      </p:sp>
    </p:spTree>
    <p:extLst>
      <p:ext uri="{BB962C8B-B14F-4D97-AF65-F5344CB8AC3E}">
        <p14:creationId xmlns:p14="http://schemas.microsoft.com/office/powerpoint/2010/main" val="1928816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0768" y="981182"/>
            <a:ext cx="10622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u="sng" dirty="0"/>
              <a:t>3</a:t>
            </a:r>
            <a:r>
              <a:rPr lang="el-GR" u="sng" baseline="30000" dirty="0"/>
              <a:t>ης</a:t>
            </a:r>
            <a:r>
              <a:rPr lang="el-GR" u="sng" dirty="0"/>
              <a:t> γενιάς =&gt; </a:t>
            </a:r>
            <a:r>
              <a:rPr lang="el-GR" b="1" u="sng" dirty="0"/>
              <a:t>Επιλεκτικότητα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00768" y="346976"/>
            <a:ext cx="11295932" cy="46721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000" dirty="0" err="1">
                <a:solidFill>
                  <a:srgbClr val="002060"/>
                </a:solidFill>
              </a:rPr>
              <a:t>Φωτοδυναμική</a:t>
            </a:r>
            <a:r>
              <a:rPr lang="el-GR" sz="2000" dirty="0">
                <a:solidFill>
                  <a:srgbClr val="002060"/>
                </a:solidFill>
              </a:rPr>
              <a:t> θεραπεία: Ανάπτυξη κατάλληλων </a:t>
            </a:r>
            <a:r>
              <a:rPr lang="el-GR" sz="2000" dirty="0" err="1">
                <a:solidFill>
                  <a:srgbClr val="002060"/>
                </a:solidFill>
              </a:rPr>
              <a:t>φωτοευαισθητοποιών</a:t>
            </a:r>
            <a:r>
              <a:rPr lang="el-GR" sz="2000" dirty="0">
                <a:solidFill>
                  <a:srgbClr val="002060"/>
                </a:solidFill>
              </a:rPr>
              <a:t> (</a:t>
            </a:r>
            <a:r>
              <a:rPr lang="en-US" sz="2000" dirty="0">
                <a:solidFill>
                  <a:srgbClr val="002060"/>
                </a:solidFill>
              </a:rPr>
              <a:t>PS)</a:t>
            </a:r>
            <a:r>
              <a:rPr lang="el-GR" sz="2000" dirty="0">
                <a:solidFill>
                  <a:srgbClr val="002060"/>
                </a:solidFill>
              </a:rPr>
              <a:t>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1997146"/>
            <a:ext cx="9316453" cy="46005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6303" y="1520042"/>
            <a:ext cx="539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C00000"/>
                </a:solidFill>
              </a:rPr>
              <a:t>Σύνδεση με </a:t>
            </a:r>
            <a:r>
              <a:rPr lang="el-GR" dirty="0" err="1">
                <a:solidFill>
                  <a:srgbClr val="C00000"/>
                </a:solidFill>
              </a:rPr>
              <a:t>βιομόρια</a:t>
            </a:r>
            <a:r>
              <a:rPr lang="el-GR" dirty="0">
                <a:solidFill>
                  <a:srgbClr val="C00000"/>
                </a:solidFill>
              </a:rPr>
              <a:t>: Σάκχαρα ή/και </a:t>
            </a:r>
            <a:r>
              <a:rPr lang="el-GR" dirty="0" err="1">
                <a:solidFill>
                  <a:srgbClr val="C00000"/>
                </a:solidFill>
              </a:rPr>
              <a:t>λιποπρωτείνες</a:t>
            </a:r>
            <a:r>
              <a:rPr lang="el-GR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09026" y="2212840"/>
            <a:ext cx="519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Nano PS self-assemblies</a:t>
            </a:r>
          </a:p>
          <a:p>
            <a:pPr marL="285750" indent="-285750">
              <a:buFontTx/>
              <a:buChar char="-"/>
            </a:pPr>
            <a:r>
              <a:rPr lang="en-US" dirty="0"/>
              <a:t>Co-assemblies </a:t>
            </a:r>
            <a:r>
              <a:rPr lang="el-GR" dirty="0"/>
              <a:t>μεταξύ </a:t>
            </a:r>
            <a:r>
              <a:rPr lang="en-US" dirty="0"/>
              <a:t>PS </a:t>
            </a:r>
            <a:r>
              <a:rPr lang="el-GR" dirty="0"/>
              <a:t>και άλλων μορίων</a:t>
            </a:r>
          </a:p>
        </p:txBody>
      </p:sp>
    </p:spTree>
    <p:extLst>
      <p:ext uri="{BB962C8B-B14F-4D97-AF65-F5344CB8AC3E}">
        <p14:creationId xmlns:p14="http://schemas.microsoft.com/office/powerpoint/2010/main" val="2283021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0768" y="981182"/>
            <a:ext cx="10622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u="sng" dirty="0"/>
              <a:t>3</a:t>
            </a:r>
            <a:r>
              <a:rPr lang="el-GR" u="sng" baseline="30000" dirty="0"/>
              <a:t>ης</a:t>
            </a:r>
            <a:r>
              <a:rPr lang="el-GR" u="sng" dirty="0"/>
              <a:t> γενιάς =&gt; </a:t>
            </a:r>
            <a:r>
              <a:rPr lang="el-GR" u="sng" dirty="0">
                <a:solidFill>
                  <a:srgbClr val="0070C0"/>
                </a:solidFill>
              </a:rPr>
              <a:t>Επιλεκτικότητα</a:t>
            </a:r>
            <a:endParaRPr lang="el-GR" u="sng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00768" y="346976"/>
            <a:ext cx="11295932" cy="46721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000" dirty="0" err="1">
                <a:solidFill>
                  <a:srgbClr val="002060"/>
                </a:solidFill>
              </a:rPr>
              <a:t>Φωτοδυναμική</a:t>
            </a:r>
            <a:r>
              <a:rPr lang="el-GR" sz="2000" dirty="0">
                <a:solidFill>
                  <a:srgbClr val="002060"/>
                </a:solidFill>
              </a:rPr>
              <a:t> θεραπεία: Ανάπτυξη κατάλληλων </a:t>
            </a:r>
            <a:r>
              <a:rPr lang="el-GR" sz="2000" dirty="0" err="1">
                <a:solidFill>
                  <a:srgbClr val="002060"/>
                </a:solidFill>
              </a:rPr>
              <a:t>φωτοευαισθητοποιών</a:t>
            </a:r>
            <a:r>
              <a:rPr lang="el-GR" sz="2000" dirty="0">
                <a:solidFill>
                  <a:srgbClr val="002060"/>
                </a:solidFill>
              </a:rPr>
              <a:t> (</a:t>
            </a:r>
            <a:r>
              <a:rPr lang="en-US" sz="2000" dirty="0">
                <a:solidFill>
                  <a:srgbClr val="002060"/>
                </a:solidFill>
              </a:rPr>
              <a:t>PS)</a:t>
            </a:r>
            <a:r>
              <a:rPr lang="el-GR" sz="20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768" y="2933700"/>
            <a:ext cx="5486138" cy="27961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1517508"/>
            <a:ext cx="4483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err="1"/>
              <a:t>Πρωτεάσες</a:t>
            </a:r>
            <a:r>
              <a:rPr lang="el-GR" b="1" dirty="0"/>
              <a:t> ή οι ειδικές συνθήκες </a:t>
            </a:r>
            <a:r>
              <a:rPr lang="en-US" b="1" dirty="0"/>
              <a:t>pH </a:t>
            </a:r>
            <a:r>
              <a:rPr lang="el-GR" dirty="0"/>
              <a:t>στα καρκινικά κύτταρα </a:t>
            </a:r>
            <a:r>
              <a:rPr lang="el-GR" b="1" dirty="0"/>
              <a:t>ενεργοποιούν</a:t>
            </a:r>
            <a:r>
              <a:rPr lang="el-GR" dirty="0"/>
              <a:t> τον </a:t>
            </a:r>
            <a:r>
              <a:rPr lang="el-GR" dirty="0" err="1"/>
              <a:t>φωτοευαισθητοποιητή</a:t>
            </a:r>
            <a:r>
              <a:rPr lang="el-GR" dirty="0"/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300" y="2631061"/>
            <a:ext cx="3807097" cy="3098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72300" y="1547843"/>
            <a:ext cx="355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/>
              <a:t>Διφωτονική</a:t>
            </a:r>
            <a:r>
              <a:rPr lang="el-GR" dirty="0"/>
              <a:t> διέγερση =&gt; 3</a:t>
            </a:r>
            <a:r>
              <a:rPr lang="en-US" dirty="0"/>
              <a:t>D </a:t>
            </a:r>
            <a:r>
              <a:rPr lang="el-GR" dirty="0"/>
              <a:t>χωρική επιλεκτικότητα</a:t>
            </a:r>
          </a:p>
        </p:txBody>
      </p:sp>
    </p:spTree>
    <p:extLst>
      <p:ext uri="{BB962C8B-B14F-4D97-AF65-F5344CB8AC3E}">
        <p14:creationId xmlns:p14="http://schemas.microsoft.com/office/powerpoint/2010/main" val="2721882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00768" y="346976"/>
            <a:ext cx="11295932" cy="46721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000" dirty="0" err="1">
                <a:solidFill>
                  <a:srgbClr val="002060"/>
                </a:solidFill>
              </a:rPr>
              <a:t>Φωτοδυναμική</a:t>
            </a:r>
            <a:r>
              <a:rPr lang="el-GR" sz="2000" dirty="0">
                <a:solidFill>
                  <a:srgbClr val="002060"/>
                </a:solidFill>
              </a:rPr>
              <a:t> θεραπεία</a:t>
            </a:r>
            <a:r>
              <a:rPr lang="en-US" sz="2000" dirty="0">
                <a:solidFill>
                  <a:srgbClr val="002060"/>
                </a:solidFill>
              </a:rPr>
              <a:t>: </a:t>
            </a:r>
            <a:r>
              <a:rPr lang="el-GR" sz="2000" dirty="0">
                <a:solidFill>
                  <a:srgbClr val="002060"/>
                </a:solidFill>
              </a:rPr>
              <a:t>Συμπεράσματα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" y="1522412"/>
            <a:ext cx="8229600" cy="2238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4200" y="4113411"/>
            <a:ext cx="4826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u="sng" dirty="0"/>
              <a:t>Κύρια Πλεονεκτήματα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Μειωμένη τοξικότητα λόγω τοπικής επιλεκτικότητας.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Εφαρμογή κατά διαφόρων ασθενειών ( αντικαρκινική και </a:t>
            </a:r>
            <a:r>
              <a:rPr lang="el-GR" dirty="0" err="1"/>
              <a:t>αντιμικροβιακή</a:t>
            </a:r>
            <a:r>
              <a:rPr lang="el-GR" dirty="0"/>
              <a:t> δράση)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Δεν δημιουργείται ουλώδης ιστός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Χρήση σε συνδυασμό με άλλες θεραπείες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92800" y="4113411"/>
            <a:ext cx="482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u="sng" dirty="0"/>
              <a:t>Κύρια Μειονεκτήματα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Βάθος διείσδυσης της ακτινοβολίας στο δέρμα περιορίζει την εφαρμογή της.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Οι ασθενείς πρέπει να αποφεύγουν το φως του ήλιου για </a:t>
            </a:r>
            <a:r>
              <a:rPr lang="el-GR" dirty="0" err="1"/>
              <a:t>ενδομάδες</a:t>
            </a:r>
            <a:r>
              <a:rPr lang="el-GR" dirty="0"/>
              <a:t> μετά την θεραπεία.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81427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417</Words>
  <Application>Microsoft Macintosh PowerPoint</Application>
  <PresentationFormat>Widescreen</PresentationFormat>
  <Paragraphs>75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Monotype Corsiva</vt:lpstr>
      <vt:lpstr>Office Theme</vt:lpstr>
      <vt:lpstr>Φωτοδυναμική θεραπεία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Βιβλιογραφία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Φωτοδυναμική θεραπεία</dc:title>
  <dc:creator>greta k</dc:creator>
  <cp:lastModifiedBy>thanassis g c</cp:lastModifiedBy>
  <cp:revision>64</cp:revision>
  <dcterms:created xsi:type="dcterms:W3CDTF">2018-04-24T16:18:32Z</dcterms:created>
  <dcterms:modified xsi:type="dcterms:W3CDTF">2018-04-25T15:22:00Z</dcterms:modified>
</cp:coreProperties>
</file>